
<file path=[Content_Types].xml><?xml version="1.0" encoding="utf-8"?>
<Types xmlns="http://schemas.openxmlformats.org/package/2006/content-types">
  <Default Extension="jpeg" ContentType="image/jpeg"/>
  <Default Extension="jpg" ContentType="image/gif"/>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media/image4.jpg" ContentType="image/jpeg"/>
  <Override PartName="/ppt/media/image5.jpg" ContentType="image/jpeg"/>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2" r:id="rId5"/>
    <p:sldId id="309" r:id="rId6"/>
    <p:sldId id="311" r:id="rId7"/>
    <p:sldId id="317" r:id="rId8"/>
    <p:sldId id="310" r:id="rId9"/>
    <p:sldId id="315" r:id="rId10"/>
    <p:sldId id="316" r:id="rId11"/>
    <p:sldId id="313" r:id="rId12"/>
    <p:sldId id="31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19" autoAdjust="0"/>
  </p:normalViewPr>
  <p:slideViewPr>
    <p:cSldViewPr snapToGrid="0">
      <p:cViewPr>
        <p:scale>
          <a:sx n="73" d="100"/>
          <a:sy n="73" d="100"/>
        </p:scale>
        <p:origin x="3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2.jpeg>
</file>

<file path=ppt/media/image3.jpg>
</file>

<file path=ppt/media/image4.jpg>
</file>

<file path=ppt/media/image5.jp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2/22/2025</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5775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7031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2/22/2025</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99058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0950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514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81700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691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2/22/2025</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0753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2/22/2025</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88086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2/22/2025</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164094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mailto:parvinsultanaac@gmail.com" TargetMode="External"/><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10" Type="http://schemas.openxmlformats.org/officeDocument/2006/relationships/hyperlink" Target="https://www.linkedin.com/in/umme-anom-462539309/" TargetMode="External"/><Relationship Id="rId4" Type="http://schemas.openxmlformats.org/officeDocument/2006/relationships/image" Target="../media/image12.png"/><Relationship Id="rId9" Type="http://schemas.openxmlformats.org/officeDocument/2006/relationships/hyperlink" Target="https://www.linkedin.com/in/faria-sultana-ananya-8493b134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A1780-A246-4C7F-9267-727EF2F4E785}"/>
              </a:ext>
              <a:ext uri="{C183D7F6-B498-43B3-948B-1728B52AA6E4}">
                <adec:decorative xmlns:adec="http://schemas.microsoft.com/office/drawing/2017/decorative" val="1"/>
              </a:ext>
            </a:extLst>
          </p:cNvPr>
          <p:cNvPicPr>
            <a:picLocks noChangeAspect="1"/>
          </p:cNvPicPr>
          <p:nvPr/>
        </p:nvPicPr>
        <p:blipFill rotWithShape="1">
          <a:blip r:embed="rId3"/>
          <a:srcRect t="3846"/>
          <a:stretch/>
        </p:blipFill>
        <p:spPr>
          <a:xfrm>
            <a:off x="21" y="95805"/>
            <a:ext cx="12191979" cy="6857990"/>
          </a:xfrm>
          <a:prstGeom prst="rect">
            <a:avLst/>
          </a:prstGeom>
        </p:spPr>
      </p:pic>
      <p:sp>
        <p:nvSpPr>
          <p:cNvPr id="19" name="Rectangle 1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21" name="Rectangle 2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C0D7398C-75E5-4CB0-BA4F-D7D5CF2495D4}"/>
              </a:ext>
            </a:extLst>
          </p:cNvPr>
          <p:cNvSpPr>
            <a:spLocks noGrp="1"/>
          </p:cNvSpPr>
          <p:nvPr>
            <p:ph type="ctrTitle"/>
          </p:nvPr>
        </p:nvSpPr>
        <p:spPr>
          <a:xfrm>
            <a:off x="1276055" y="2350017"/>
            <a:ext cx="4775075" cy="1630906"/>
          </a:xfrm>
        </p:spPr>
        <p:txBody>
          <a:bodyPr>
            <a:normAutofit/>
          </a:bodyPr>
          <a:lstStyle/>
          <a:p>
            <a:r>
              <a:rPr lang="en-US" sz="4400" dirty="0">
                <a:solidFill>
                  <a:schemeClr val="tx1"/>
                </a:solidFill>
              </a:rPr>
              <a:t>Coal mine </a:t>
            </a:r>
            <a:r>
              <a:rPr lang="en-US" sz="2800" b="0" i="0" dirty="0">
                <a:solidFill>
                  <a:schemeClr val="tx1"/>
                </a:solidFill>
                <a:effectLst/>
                <a:latin typeface="Arial" panose="020B0604020202020204" pitchFamily="34" charset="0"/>
              </a:rPr>
              <a:t>safety monitoring and alert system</a:t>
            </a:r>
            <a:endParaRPr lang="en-US" sz="2800" dirty="0">
              <a:solidFill>
                <a:schemeClr val="tx1"/>
              </a:solidFill>
            </a:endParaRPr>
          </a:p>
        </p:txBody>
      </p:sp>
    </p:spTree>
    <p:extLst>
      <p:ext uri="{BB962C8B-B14F-4D97-AF65-F5344CB8AC3E}">
        <p14:creationId xmlns:p14="http://schemas.microsoft.com/office/powerpoint/2010/main" val="215208291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9D7E16E-78B9-C74B-B926-99B911656538}"/>
              </a:ext>
            </a:extLst>
          </p:cNvPr>
          <p:cNvSpPr txBox="1"/>
          <p:nvPr/>
        </p:nvSpPr>
        <p:spPr>
          <a:xfrm>
            <a:off x="962297" y="2985253"/>
            <a:ext cx="3365863" cy="1477328"/>
          </a:xfrm>
          <a:prstGeom prst="rect">
            <a:avLst/>
          </a:prstGeom>
          <a:noFill/>
        </p:spPr>
        <p:txBody>
          <a:bodyPr wrap="square">
            <a:spAutoFit/>
          </a:bodyPr>
          <a:lstStyle/>
          <a:p>
            <a:pPr algn="ctr"/>
            <a:r>
              <a:rPr lang="en-US" dirty="0">
                <a:solidFill>
                  <a:srgbClr val="222222"/>
                </a:solidFill>
                <a:latin typeface="Arial" panose="020B0604020202020204" pitchFamily="34" charset="0"/>
              </a:rPr>
              <a:t>Faria Sultana Ananya</a:t>
            </a:r>
          </a:p>
          <a:p>
            <a:pPr algn="ctr"/>
            <a:r>
              <a:rPr lang="en-US" sz="1800" dirty="0">
                <a:latin typeface="Barlow SemiCondensed Bold"/>
                <a:ea typeface="Barlow SemiCondensed Bold"/>
                <a:cs typeface="Barlow SemiCondensed Bold"/>
                <a:sym typeface="Barlow SemiCondensed Bold"/>
              </a:rPr>
              <a:t>Dept: CSE</a:t>
            </a:r>
          </a:p>
          <a:p>
            <a:pPr algn="ctr"/>
            <a:r>
              <a:rPr lang="en-US" sz="1800" dirty="0">
                <a:latin typeface="Barlow SemiCondensed Bold"/>
                <a:ea typeface="Barlow SemiCondensed Bold"/>
                <a:cs typeface="Barlow SemiCondensed Bold"/>
                <a:sym typeface="Barlow SemiCondensed Bold"/>
              </a:rPr>
              <a:t>Jahangirnagar University</a:t>
            </a:r>
          </a:p>
          <a:p>
            <a:pPr algn="ctr"/>
            <a:r>
              <a:rPr lang="en-US" sz="1800" dirty="0">
                <a:latin typeface="Barlow SemiCondensed Bold"/>
                <a:ea typeface="Barlow SemiCondensed Bold"/>
                <a:cs typeface="Barlow SemiCondensed Bold"/>
                <a:sym typeface="Barlow SemiCondensed Bold"/>
              </a:rPr>
              <a:t>50th </a:t>
            </a:r>
            <a:r>
              <a:rPr lang="en-US" sz="1800" dirty="0" err="1">
                <a:latin typeface="Barlow SemiCondensed Bold"/>
                <a:ea typeface="Barlow SemiCondensed Bold"/>
                <a:cs typeface="Barlow SemiCondensed Bold"/>
                <a:sym typeface="Barlow SemiCondensed Bold"/>
              </a:rPr>
              <a:t>Batc</a:t>
            </a:r>
            <a:endParaRPr lang="en-US" sz="1800" dirty="0">
              <a:latin typeface="Barlow SemiCondensed Bold"/>
              <a:ea typeface="Barlow SemiCondensed Bold"/>
              <a:cs typeface="Barlow SemiCondensed Bold"/>
              <a:sym typeface="Barlow SemiCondensed Bold"/>
            </a:endParaRPr>
          </a:p>
          <a:p>
            <a:endParaRPr lang="en-US" dirty="0"/>
          </a:p>
        </p:txBody>
      </p:sp>
      <p:sp>
        <p:nvSpPr>
          <p:cNvPr id="11" name="TextBox 10">
            <a:extLst>
              <a:ext uri="{FF2B5EF4-FFF2-40B4-BE49-F238E27FC236}">
                <a16:creationId xmlns:a16="http://schemas.microsoft.com/office/drawing/2014/main" id="{98CDF27D-0FD1-97FB-0E6F-D4581513D731}"/>
              </a:ext>
            </a:extLst>
          </p:cNvPr>
          <p:cNvSpPr txBox="1"/>
          <p:nvPr/>
        </p:nvSpPr>
        <p:spPr>
          <a:xfrm>
            <a:off x="4380411" y="3021541"/>
            <a:ext cx="2926080" cy="1200329"/>
          </a:xfrm>
          <a:prstGeom prst="rect">
            <a:avLst/>
          </a:prstGeom>
          <a:noFill/>
        </p:spPr>
        <p:txBody>
          <a:bodyPr wrap="square">
            <a:spAutoFit/>
          </a:bodyPr>
          <a:lstStyle/>
          <a:p>
            <a:pPr algn="ctr"/>
            <a:r>
              <a:rPr lang="en-US" dirty="0" err="1">
                <a:solidFill>
                  <a:srgbClr val="222222"/>
                </a:solidFill>
                <a:latin typeface="Arial" panose="020B0604020202020204" pitchFamily="34" charset="0"/>
              </a:rPr>
              <a:t>Umme</a:t>
            </a:r>
            <a:r>
              <a:rPr lang="en-US" dirty="0">
                <a:solidFill>
                  <a:srgbClr val="222222"/>
                </a:solidFill>
                <a:latin typeface="Arial" panose="020B0604020202020204" pitchFamily="34" charset="0"/>
              </a:rPr>
              <a:t> </a:t>
            </a:r>
            <a:r>
              <a:rPr lang="en-US" dirty="0" err="1">
                <a:solidFill>
                  <a:srgbClr val="222222"/>
                </a:solidFill>
                <a:latin typeface="Arial" panose="020B0604020202020204" pitchFamily="34" charset="0"/>
              </a:rPr>
              <a:t>Anom</a:t>
            </a:r>
            <a:r>
              <a:rPr lang="en-US" dirty="0">
                <a:solidFill>
                  <a:srgbClr val="222222"/>
                </a:solidFill>
                <a:latin typeface="Arial" panose="020B0604020202020204" pitchFamily="34" charset="0"/>
              </a:rPr>
              <a:t> Nupur</a:t>
            </a:r>
          </a:p>
          <a:p>
            <a:pPr algn="ctr"/>
            <a:r>
              <a:rPr lang="en-US" sz="1800" dirty="0">
                <a:latin typeface="Barlow SemiCondensed Bold"/>
                <a:ea typeface="Barlow SemiCondensed Bold"/>
                <a:cs typeface="Barlow SemiCondensed Bold"/>
                <a:sym typeface="Barlow SemiCondensed Bold"/>
              </a:rPr>
              <a:t>Dept: CSE</a:t>
            </a:r>
          </a:p>
          <a:p>
            <a:pPr algn="ctr"/>
            <a:r>
              <a:rPr lang="en-US" sz="1800" dirty="0">
                <a:latin typeface="Barlow SemiCondensed Bold"/>
                <a:ea typeface="Barlow SemiCondensed Bold"/>
                <a:cs typeface="Barlow SemiCondensed Bold"/>
                <a:sym typeface="Barlow SemiCondensed Bold"/>
              </a:rPr>
              <a:t>Jahangirnagar University</a:t>
            </a:r>
          </a:p>
          <a:p>
            <a:pPr algn="ctr"/>
            <a:r>
              <a:rPr lang="en-US" sz="1800" dirty="0">
                <a:latin typeface="Barlow SemiCondensed Bold"/>
                <a:ea typeface="Barlow SemiCondensed Bold"/>
                <a:cs typeface="Barlow SemiCondensed Bold"/>
                <a:sym typeface="Barlow SemiCondensed Bold"/>
              </a:rPr>
              <a:t>50th </a:t>
            </a:r>
            <a:r>
              <a:rPr lang="en-US" sz="1800" dirty="0" err="1">
                <a:latin typeface="Barlow SemiCondensed Bold"/>
                <a:ea typeface="Barlow SemiCondensed Bold"/>
                <a:cs typeface="Barlow SemiCondensed Bold"/>
                <a:sym typeface="Barlow SemiCondensed Bold"/>
              </a:rPr>
              <a:t>Batc</a:t>
            </a:r>
            <a:endParaRPr lang="en-US" sz="1800" dirty="0">
              <a:latin typeface="Barlow SemiCondensed Bold"/>
              <a:ea typeface="Barlow SemiCondensed Bold"/>
              <a:cs typeface="Barlow SemiCondensed Bold"/>
              <a:sym typeface="Barlow SemiCondensed Bold"/>
            </a:endParaRPr>
          </a:p>
        </p:txBody>
      </p:sp>
      <p:sp>
        <p:nvSpPr>
          <p:cNvPr id="15" name="TextBox 14">
            <a:extLst>
              <a:ext uri="{FF2B5EF4-FFF2-40B4-BE49-F238E27FC236}">
                <a16:creationId xmlns:a16="http://schemas.microsoft.com/office/drawing/2014/main" id="{82B79EAE-6797-4C9C-F988-26F30618CFFA}"/>
              </a:ext>
            </a:extLst>
          </p:cNvPr>
          <p:cNvSpPr txBox="1"/>
          <p:nvPr/>
        </p:nvSpPr>
        <p:spPr>
          <a:xfrm>
            <a:off x="7306491" y="3021541"/>
            <a:ext cx="3622766" cy="1200329"/>
          </a:xfrm>
          <a:prstGeom prst="rect">
            <a:avLst/>
          </a:prstGeom>
          <a:noFill/>
        </p:spPr>
        <p:txBody>
          <a:bodyPr wrap="square">
            <a:spAutoFit/>
          </a:bodyPr>
          <a:lstStyle/>
          <a:p>
            <a:pPr algn="ctr"/>
            <a:r>
              <a:rPr lang="en-US" dirty="0">
                <a:solidFill>
                  <a:srgbClr val="222222"/>
                </a:solidFill>
                <a:latin typeface="Arial" panose="020B0604020202020204" pitchFamily="34" charset="0"/>
              </a:rPr>
              <a:t>Name: </a:t>
            </a:r>
            <a:r>
              <a:rPr lang="en-US" dirty="0" err="1">
                <a:solidFill>
                  <a:srgbClr val="222222"/>
                </a:solidFill>
                <a:latin typeface="Arial" panose="020B0604020202020204" pitchFamily="34" charset="0"/>
              </a:rPr>
              <a:t>Mredul</a:t>
            </a:r>
            <a:r>
              <a:rPr lang="en-US" dirty="0">
                <a:solidFill>
                  <a:srgbClr val="222222"/>
                </a:solidFill>
                <a:latin typeface="Arial" panose="020B0604020202020204" pitchFamily="34" charset="0"/>
              </a:rPr>
              <a:t> Kumar </a:t>
            </a:r>
            <a:r>
              <a:rPr lang="en-US" dirty="0" err="1">
                <a:solidFill>
                  <a:srgbClr val="222222"/>
                </a:solidFill>
                <a:latin typeface="Arial" panose="020B0604020202020204" pitchFamily="34" charset="0"/>
              </a:rPr>
              <a:t>Kabiraj</a:t>
            </a:r>
            <a:endParaRPr lang="en-US" dirty="0">
              <a:solidFill>
                <a:srgbClr val="222222"/>
              </a:solidFill>
              <a:latin typeface="Arial" panose="020B0604020202020204" pitchFamily="34" charset="0"/>
            </a:endParaRPr>
          </a:p>
          <a:p>
            <a:pPr algn="ctr"/>
            <a:r>
              <a:rPr lang="en-US" dirty="0">
                <a:latin typeface="Barlow SemiCondensed Bold"/>
                <a:ea typeface="Barlow SemiCondensed Bold"/>
                <a:cs typeface="Barlow SemiCondensed Bold"/>
                <a:sym typeface="Barlow SemiCondensed Bold"/>
              </a:rPr>
              <a:t>Jahangirnagar University</a:t>
            </a:r>
          </a:p>
          <a:p>
            <a:pPr algn="ctr"/>
            <a:r>
              <a:rPr lang="en-US" dirty="0">
                <a:solidFill>
                  <a:srgbClr val="222222"/>
                </a:solidFill>
                <a:latin typeface="Arial" panose="020B0604020202020204" pitchFamily="34" charset="0"/>
              </a:rPr>
              <a:t> Dept: Environmental sciences Batch: 47</a:t>
            </a:r>
            <a:endParaRPr lang="en-US" dirty="0">
              <a:latin typeface="Barlow SemiCondensed Bold"/>
              <a:ea typeface="Barlow SemiCondensed Bold"/>
              <a:cs typeface="Barlow SemiCondensed Bold"/>
              <a:sym typeface="Barlow SemiCondensed Bold"/>
            </a:endParaRPr>
          </a:p>
        </p:txBody>
      </p:sp>
      <p:sp>
        <p:nvSpPr>
          <p:cNvPr id="6" name="TextBox 5">
            <a:extLst>
              <a:ext uri="{FF2B5EF4-FFF2-40B4-BE49-F238E27FC236}">
                <a16:creationId xmlns:a16="http://schemas.microsoft.com/office/drawing/2014/main" id="{DB42C67D-7492-D8B6-B2FD-2DC2C727C6DF}"/>
              </a:ext>
            </a:extLst>
          </p:cNvPr>
          <p:cNvSpPr txBox="1"/>
          <p:nvPr/>
        </p:nvSpPr>
        <p:spPr>
          <a:xfrm>
            <a:off x="1332411" y="2001185"/>
            <a:ext cx="6096000" cy="369332"/>
          </a:xfrm>
          <a:prstGeom prst="rect">
            <a:avLst/>
          </a:prstGeom>
          <a:noFill/>
        </p:spPr>
        <p:txBody>
          <a:bodyPr wrap="square">
            <a:spAutoFit/>
          </a:bodyPr>
          <a:lstStyle/>
          <a:p>
            <a:r>
              <a:rPr lang="en-US" dirty="0"/>
              <a:t>Presented By:</a:t>
            </a:r>
          </a:p>
        </p:txBody>
      </p:sp>
    </p:spTree>
    <p:extLst>
      <p:ext uri="{BB962C8B-B14F-4D97-AF65-F5344CB8AC3E}">
        <p14:creationId xmlns:p14="http://schemas.microsoft.com/office/powerpoint/2010/main" val="3833773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97A04-CC59-7F81-B055-C406F92E8616}"/>
              </a:ext>
            </a:extLst>
          </p:cNvPr>
          <p:cNvSpPr>
            <a:spLocks noGrp="1"/>
          </p:cNvSpPr>
          <p:nvPr>
            <p:ph type="title"/>
          </p:nvPr>
        </p:nvSpPr>
        <p:spPr>
          <a:xfrm>
            <a:off x="1066800" y="642594"/>
            <a:ext cx="2895600" cy="1371600"/>
          </a:xfrm>
        </p:spPr>
        <p:txBody>
          <a:bodyPr/>
          <a:lstStyle/>
          <a:p>
            <a:r>
              <a:rPr lang="en-US" dirty="0"/>
              <a:t>summary</a:t>
            </a:r>
          </a:p>
        </p:txBody>
      </p:sp>
      <p:sp>
        <p:nvSpPr>
          <p:cNvPr id="3" name="Content Placeholder 2">
            <a:extLst>
              <a:ext uri="{FF2B5EF4-FFF2-40B4-BE49-F238E27FC236}">
                <a16:creationId xmlns:a16="http://schemas.microsoft.com/office/drawing/2014/main" id="{65D76BEA-1B88-9950-AF7E-19797896C317}"/>
              </a:ext>
            </a:extLst>
          </p:cNvPr>
          <p:cNvSpPr>
            <a:spLocks noGrp="1"/>
          </p:cNvSpPr>
          <p:nvPr>
            <p:ph idx="1"/>
          </p:nvPr>
        </p:nvSpPr>
        <p:spPr>
          <a:xfrm>
            <a:off x="4998720" y="792480"/>
            <a:ext cx="6126480" cy="5160264"/>
          </a:xfrm>
        </p:spPr>
        <p:txBody>
          <a:bodyPr>
            <a:normAutofit/>
          </a:bodyPr>
          <a:lstStyle/>
          <a:p>
            <a:pPr>
              <a:lnSpc>
                <a:spcPct val="150000"/>
              </a:lnSpc>
            </a:pPr>
            <a:r>
              <a:rPr lang="en-US" sz="2400" dirty="0"/>
              <a:t>The project is an IoT-based system that monitors underground coal mine conditions using sensors to measure gas levels, temperature, humidity, and airflow. It automatically triggers alerts when hazardous conditions are detected, ensuring rapid response to improve worker safety and prevent accidents.</a:t>
            </a:r>
          </a:p>
        </p:txBody>
      </p:sp>
      <p:pic>
        <p:nvPicPr>
          <p:cNvPr id="5" name="Picture 4">
            <a:extLst>
              <a:ext uri="{FF2B5EF4-FFF2-40B4-BE49-F238E27FC236}">
                <a16:creationId xmlns:a16="http://schemas.microsoft.com/office/drawing/2014/main" id="{A059A994-93BD-B735-7B42-A2397FC8898A}"/>
              </a:ext>
            </a:extLst>
          </p:cNvPr>
          <p:cNvPicPr>
            <a:picLocks noChangeAspect="1"/>
          </p:cNvPicPr>
          <p:nvPr/>
        </p:nvPicPr>
        <p:blipFill>
          <a:blip r:embed="rId2"/>
          <a:stretch>
            <a:fillRect/>
          </a:stretch>
        </p:blipFill>
        <p:spPr>
          <a:xfrm>
            <a:off x="539931" y="1611085"/>
            <a:ext cx="3686311" cy="2486550"/>
          </a:xfrm>
          <a:prstGeom prst="rect">
            <a:avLst/>
          </a:prstGeom>
        </p:spPr>
      </p:pic>
      <p:pic>
        <p:nvPicPr>
          <p:cNvPr id="7" name="Picture 6">
            <a:extLst>
              <a:ext uri="{FF2B5EF4-FFF2-40B4-BE49-F238E27FC236}">
                <a16:creationId xmlns:a16="http://schemas.microsoft.com/office/drawing/2014/main" id="{B57DE753-380E-9ACB-3ED8-A0F5BBAEDFD0}"/>
              </a:ext>
            </a:extLst>
          </p:cNvPr>
          <p:cNvPicPr>
            <a:picLocks noChangeAspect="1"/>
          </p:cNvPicPr>
          <p:nvPr/>
        </p:nvPicPr>
        <p:blipFill>
          <a:blip r:embed="rId3"/>
          <a:stretch>
            <a:fillRect/>
          </a:stretch>
        </p:blipFill>
        <p:spPr>
          <a:xfrm>
            <a:off x="1572032" y="3496062"/>
            <a:ext cx="3505064" cy="2332461"/>
          </a:xfrm>
          <a:prstGeom prst="rect">
            <a:avLst/>
          </a:prstGeom>
        </p:spPr>
      </p:pic>
    </p:spTree>
    <p:extLst>
      <p:ext uri="{BB962C8B-B14F-4D97-AF65-F5344CB8AC3E}">
        <p14:creationId xmlns:p14="http://schemas.microsoft.com/office/powerpoint/2010/main" val="964941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02318-5760-DFD2-C781-6BE5C1323842}"/>
              </a:ext>
            </a:extLst>
          </p:cNvPr>
          <p:cNvSpPr>
            <a:spLocks noGrp="1"/>
          </p:cNvSpPr>
          <p:nvPr>
            <p:ph type="title"/>
          </p:nvPr>
        </p:nvSpPr>
        <p:spPr/>
        <p:txBody>
          <a:bodyPr/>
          <a:lstStyle/>
          <a:p>
            <a:r>
              <a:rPr lang="en-US" dirty="0"/>
              <a:t>Circuit Diagram</a:t>
            </a:r>
          </a:p>
        </p:txBody>
      </p:sp>
      <p:pic>
        <p:nvPicPr>
          <p:cNvPr id="5" name="Content Placeholder 4">
            <a:extLst>
              <a:ext uri="{FF2B5EF4-FFF2-40B4-BE49-F238E27FC236}">
                <a16:creationId xmlns:a16="http://schemas.microsoft.com/office/drawing/2014/main" id="{3A97A1E3-DBC0-E7A2-8D5F-2A025A96D123}"/>
              </a:ext>
            </a:extLst>
          </p:cNvPr>
          <p:cNvPicPr>
            <a:picLocks noGrp="1" noChangeAspect="1"/>
          </p:cNvPicPr>
          <p:nvPr>
            <p:ph idx="1"/>
          </p:nvPr>
        </p:nvPicPr>
        <p:blipFill>
          <a:blip r:embed="rId2"/>
          <a:stretch>
            <a:fillRect/>
          </a:stretch>
        </p:blipFill>
        <p:spPr>
          <a:xfrm>
            <a:off x="2264229" y="2103438"/>
            <a:ext cx="7027817" cy="3849687"/>
          </a:xfrm>
        </p:spPr>
      </p:pic>
    </p:spTree>
    <p:extLst>
      <p:ext uri="{BB962C8B-B14F-4D97-AF65-F5344CB8AC3E}">
        <p14:creationId xmlns:p14="http://schemas.microsoft.com/office/powerpoint/2010/main" val="1647136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5886432-C456-FEF1-2235-21386165E4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B2559B-B71D-2202-37D7-87ED38942750}"/>
              </a:ext>
            </a:extLst>
          </p:cNvPr>
          <p:cNvSpPr>
            <a:spLocks noGrp="1"/>
          </p:cNvSpPr>
          <p:nvPr>
            <p:ph type="title"/>
          </p:nvPr>
        </p:nvSpPr>
        <p:spPr>
          <a:xfrm>
            <a:off x="3810000" y="724337"/>
            <a:ext cx="4876800" cy="1371600"/>
          </a:xfrm>
        </p:spPr>
        <p:txBody>
          <a:bodyPr>
            <a:normAutofit/>
          </a:bodyPr>
          <a:lstStyle/>
          <a:p>
            <a:pPr algn="ctr"/>
            <a:r>
              <a:rPr lang="en-US" sz="3600" b="1" spc="197" dirty="0">
                <a:solidFill>
                  <a:srgbClr val="2197BD"/>
                </a:solidFill>
                <a:latin typeface="Barlow SemiCondensed Bold"/>
                <a:ea typeface="Barlow SemiCondensed Bold"/>
                <a:cs typeface="Barlow SemiCondensed Bold"/>
                <a:sym typeface="Barlow SemiCondensed Bold"/>
              </a:rPr>
              <a:t>APPLICATION</a:t>
            </a:r>
            <a:br>
              <a:rPr lang="en-US" sz="3600" b="1" spc="197" dirty="0">
                <a:solidFill>
                  <a:srgbClr val="2197BD"/>
                </a:solidFill>
                <a:latin typeface="Barlow SemiCondensed Bold"/>
                <a:ea typeface="Barlow SemiCondensed Bold"/>
                <a:cs typeface="Barlow SemiCondensed Bold"/>
                <a:sym typeface="Barlow SemiCondensed Bold"/>
              </a:rPr>
            </a:br>
            <a:endParaRPr lang="en-US" dirty="0"/>
          </a:p>
        </p:txBody>
      </p:sp>
      <p:sp>
        <p:nvSpPr>
          <p:cNvPr id="3" name="AutoShape 2" descr="PDF] Design Of Iot Based Coal Mine Safety System Using Nodemcu | Semantic  Scholar">
            <a:extLst>
              <a:ext uri="{FF2B5EF4-FFF2-40B4-BE49-F238E27FC236}">
                <a16:creationId xmlns:a16="http://schemas.microsoft.com/office/drawing/2014/main" id="{7BCBA933-BE07-FA20-3D50-AA8105E5AE83}"/>
              </a:ext>
            </a:extLst>
          </p:cNvPr>
          <p:cNvSpPr>
            <a:spLocks noChangeAspect="1" noChangeArrowheads="1"/>
          </p:cNvSpPr>
          <p:nvPr/>
        </p:nvSpPr>
        <p:spPr bwMode="auto">
          <a:xfrm>
            <a:off x="5943600" y="329401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Content Placeholder 4">
            <a:extLst>
              <a:ext uri="{FF2B5EF4-FFF2-40B4-BE49-F238E27FC236}">
                <a16:creationId xmlns:a16="http://schemas.microsoft.com/office/drawing/2014/main" id="{D3B3B2D0-A558-9AFC-FF27-89FE07563C40}"/>
              </a:ext>
            </a:extLst>
          </p:cNvPr>
          <p:cNvSpPr>
            <a:spLocks noGrp="1"/>
          </p:cNvSpPr>
          <p:nvPr>
            <p:ph idx="1"/>
          </p:nvPr>
        </p:nvSpPr>
        <p:spPr>
          <a:xfrm>
            <a:off x="1066800" y="2269455"/>
            <a:ext cx="10058400" cy="2658726"/>
          </a:xfrm>
        </p:spPr>
        <p:txBody>
          <a:bodyPr>
            <a:normAutofit/>
          </a:bodyPr>
          <a:lstStyle/>
          <a:p>
            <a:r>
              <a:rPr lang="en-US" sz="2000" b="1" dirty="0"/>
              <a:t>1. Real-Time Environmental Monitoring:</a:t>
            </a:r>
          </a:p>
          <a:p>
            <a:r>
              <a:rPr lang="en-US" sz="2000" b="1" dirty="0"/>
              <a:t>Automated Alerting:</a:t>
            </a:r>
          </a:p>
          <a:p>
            <a:r>
              <a:rPr lang="en-US" sz="2000" b="1" dirty="0"/>
              <a:t>Data Logging and Analytics</a:t>
            </a:r>
          </a:p>
          <a:p>
            <a:r>
              <a:rPr lang="en-US" sz="2000" b="1" dirty="0">
                <a:solidFill>
                  <a:srgbClr val="0D0D0D"/>
                </a:solidFill>
                <a:latin typeface="ui-sans-serif"/>
              </a:rPr>
              <a:t>Remote Monitoring</a:t>
            </a:r>
          </a:p>
          <a:p>
            <a:r>
              <a:rPr lang="en-US" sz="2000" b="1" dirty="0"/>
              <a:t>Integration with Safety Systems</a:t>
            </a:r>
          </a:p>
        </p:txBody>
      </p:sp>
      <p:pic>
        <p:nvPicPr>
          <p:cNvPr id="8" name="Picture 7">
            <a:extLst>
              <a:ext uri="{FF2B5EF4-FFF2-40B4-BE49-F238E27FC236}">
                <a16:creationId xmlns:a16="http://schemas.microsoft.com/office/drawing/2014/main" id="{BE809C4F-668E-2DCB-00D3-B26D32B85CDC}"/>
              </a:ext>
            </a:extLst>
          </p:cNvPr>
          <p:cNvPicPr>
            <a:picLocks noChangeAspect="1"/>
          </p:cNvPicPr>
          <p:nvPr/>
        </p:nvPicPr>
        <p:blipFill>
          <a:blip r:embed="rId3"/>
          <a:stretch>
            <a:fillRect/>
          </a:stretch>
        </p:blipFill>
        <p:spPr>
          <a:xfrm>
            <a:off x="8348118" y="957943"/>
            <a:ext cx="3019787" cy="2009531"/>
          </a:xfrm>
          <a:prstGeom prst="rect">
            <a:avLst/>
          </a:prstGeom>
        </p:spPr>
      </p:pic>
      <p:pic>
        <p:nvPicPr>
          <p:cNvPr id="12" name="Picture 11">
            <a:extLst>
              <a:ext uri="{FF2B5EF4-FFF2-40B4-BE49-F238E27FC236}">
                <a16:creationId xmlns:a16="http://schemas.microsoft.com/office/drawing/2014/main" id="{178A7A13-F31B-54F5-0E4C-71F3BFF5CB35}"/>
              </a:ext>
            </a:extLst>
          </p:cNvPr>
          <p:cNvPicPr>
            <a:picLocks noChangeAspect="1"/>
          </p:cNvPicPr>
          <p:nvPr/>
        </p:nvPicPr>
        <p:blipFill>
          <a:blip r:embed="rId4"/>
          <a:stretch>
            <a:fillRect/>
          </a:stretch>
        </p:blipFill>
        <p:spPr>
          <a:xfrm>
            <a:off x="5716242" y="2967474"/>
            <a:ext cx="3762409" cy="2537881"/>
          </a:xfrm>
          <a:prstGeom prst="rect">
            <a:avLst/>
          </a:prstGeom>
        </p:spPr>
      </p:pic>
    </p:spTree>
    <p:extLst>
      <p:ext uri="{BB962C8B-B14F-4D97-AF65-F5344CB8AC3E}">
        <p14:creationId xmlns:p14="http://schemas.microsoft.com/office/powerpoint/2010/main" val="3457256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14AE1-B8D5-C2AE-B95E-ECFD953F4940}"/>
              </a:ext>
            </a:extLst>
          </p:cNvPr>
          <p:cNvSpPr>
            <a:spLocks noGrp="1"/>
          </p:cNvSpPr>
          <p:nvPr>
            <p:ph type="title"/>
          </p:nvPr>
        </p:nvSpPr>
        <p:spPr/>
        <p:txBody>
          <a:bodyPr/>
          <a:lstStyle/>
          <a:p>
            <a:r>
              <a:rPr lang="en-US" dirty="0"/>
              <a:t>Gas Level, </a:t>
            </a:r>
            <a:r>
              <a:rPr lang="en-US" dirty="0" err="1"/>
              <a:t>Temperatura</a:t>
            </a:r>
            <a:r>
              <a:rPr lang="en-US" dirty="0"/>
              <a:t> :</a:t>
            </a:r>
          </a:p>
        </p:txBody>
      </p:sp>
      <p:pic>
        <p:nvPicPr>
          <p:cNvPr id="7" name="WhatsApp Video 2025-02-22 at 11.03.06_a9d1b203">
            <a:hlinkClick r:id="" action="ppaction://media"/>
            <a:extLst>
              <a:ext uri="{FF2B5EF4-FFF2-40B4-BE49-F238E27FC236}">
                <a16:creationId xmlns:a16="http://schemas.microsoft.com/office/drawing/2014/main" id="{D1457368-3CE4-A4FA-2B88-5536C61659E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354286" y="2103438"/>
            <a:ext cx="3657599" cy="3849687"/>
          </a:xfrm>
        </p:spPr>
      </p:pic>
    </p:spTree>
    <p:extLst>
      <p:ext uri="{BB962C8B-B14F-4D97-AF65-F5344CB8AC3E}">
        <p14:creationId xmlns:p14="http://schemas.microsoft.com/office/powerpoint/2010/main" val="35833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2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AB632-5D75-F440-E721-E8A96BAA4E16}"/>
              </a:ext>
            </a:extLst>
          </p:cNvPr>
          <p:cNvSpPr>
            <a:spLocks noGrp="1"/>
          </p:cNvSpPr>
          <p:nvPr>
            <p:ph type="title"/>
          </p:nvPr>
        </p:nvSpPr>
        <p:spPr/>
        <p:txBody>
          <a:bodyPr/>
          <a:lstStyle/>
          <a:p>
            <a:r>
              <a:rPr lang="en-US" dirty="0"/>
              <a:t>Water Level:</a:t>
            </a:r>
          </a:p>
        </p:txBody>
      </p:sp>
      <p:pic>
        <p:nvPicPr>
          <p:cNvPr id="4" name="WhatsApp Video 2025-02-2">
            <a:hlinkClick r:id="" action="ppaction://media"/>
            <a:extLst>
              <a:ext uri="{FF2B5EF4-FFF2-40B4-BE49-F238E27FC236}">
                <a16:creationId xmlns:a16="http://schemas.microsoft.com/office/drawing/2014/main" id="{5240B04B-4335-33DC-AACD-43849CD2F16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13325" y="2103438"/>
            <a:ext cx="2165350" cy="3849687"/>
          </a:xfrm>
        </p:spPr>
      </p:pic>
    </p:spTree>
    <p:extLst>
      <p:ext uri="{BB962C8B-B14F-4D97-AF65-F5344CB8AC3E}">
        <p14:creationId xmlns:p14="http://schemas.microsoft.com/office/powerpoint/2010/main" val="134395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1F1F5-6023-3604-F88E-A3420598BFC1}"/>
              </a:ext>
            </a:extLst>
          </p:cNvPr>
          <p:cNvSpPr>
            <a:spLocks noGrp="1"/>
          </p:cNvSpPr>
          <p:nvPr>
            <p:ph type="title"/>
          </p:nvPr>
        </p:nvSpPr>
        <p:spPr/>
        <p:txBody>
          <a:bodyPr/>
          <a:lstStyle/>
          <a:p>
            <a:r>
              <a:rPr lang="en-US" dirty="0"/>
              <a:t>Cost:</a:t>
            </a:r>
          </a:p>
        </p:txBody>
      </p:sp>
      <p:sp>
        <p:nvSpPr>
          <p:cNvPr id="3" name="Content Placeholder 2">
            <a:extLst>
              <a:ext uri="{FF2B5EF4-FFF2-40B4-BE49-F238E27FC236}">
                <a16:creationId xmlns:a16="http://schemas.microsoft.com/office/drawing/2014/main" id="{64270831-8346-BB76-15D8-5F0CADA6CAEB}"/>
              </a:ext>
            </a:extLst>
          </p:cNvPr>
          <p:cNvSpPr>
            <a:spLocks noGrp="1"/>
          </p:cNvSpPr>
          <p:nvPr>
            <p:ph idx="1"/>
          </p:nvPr>
        </p:nvSpPr>
        <p:spPr>
          <a:xfrm>
            <a:off x="1066800" y="2103120"/>
            <a:ext cx="3992880" cy="3849624"/>
          </a:xfrm>
        </p:spPr>
        <p:txBody>
          <a:bodyPr>
            <a:normAutofit fontScale="92500" lnSpcReduction="10000"/>
          </a:bodyPr>
          <a:lstStyle/>
          <a:p>
            <a:r>
              <a:rPr lang="en-US" sz="2400" dirty="0"/>
              <a:t>ESP8266   390tk</a:t>
            </a:r>
          </a:p>
          <a:p>
            <a:r>
              <a:rPr lang="en-US" sz="2400" dirty="0"/>
              <a:t>Connection wire 55tk</a:t>
            </a:r>
          </a:p>
          <a:p>
            <a:r>
              <a:rPr lang="en-US" sz="2400" dirty="0"/>
              <a:t>Buzzer   15tk</a:t>
            </a:r>
          </a:p>
          <a:p>
            <a:r>
              <a:rPr lang="en-US" sz="2400" dirty="0"/>
              <a:t>Dht11 sensor  120tk</a:t>
            </a:r>
          </a:p>
          <a:p>
            <a:r>
              <a:rPr lang="en-US" sz="2400" dirty="0"/>
              <a:t>Water sensor  49tk</a:t>
            </a:r>
          </a:p>
          <a:p>
            <a:r>
              <a:rPr lang="en-US" sz="2400" dirty="0"/>
              <a:t>MQ 2 sensor  150</a:t>
            </a:r>
          </a:p>
          <a:p>
            <a:r>
              <a:rPr lang="en-US" sz="2400" dirty="0"/>
              <a:t>Lcd display 255tk</a:t>
            </a:r>
          </a:p>
          <a:p>
            <a:r>
              <a:rPr lang="en-US" sz="2400" dirty="0"/>
              <a:t>Total Cost    1300tk</a:t>
            </a:r>
          </a:p>
        </p:txBody>
      </p:sp>
      <p:pic>
        <p:nvPicPr>
          <p:cNvPr id="11" name="Picture 10">
            <a:extLst>
              <a:ext uri="{FF2B5EF4-FFF2-40B4-BE49-F238E27FC236}">
                <a16:creationId xmlns:a16="http://schemas.microsoft.com/office/drawing/2014/main" id="{ABBD9D93-1396-2A12-7D40-AE534510C5FB}"/>
              </a:ext>
            </a:extLst>
          </p:cNvPr>
          <p:cNvPicPr>
            <a:picLocks noChangeAspect="1"/>
          </p:cNvPicPr>
          <p:nvPr/>
        </p:nvPicPr>
        <p:blipFill>
          <a:blip r:embed="rId2"/>
          <a:srcRect t="2580" r="73632" b="74081"/>
          <a:stretch/>
        </p:blipFill>
        <p:spPr>
          <a:xfrm>
            <a:off x="4381615" y="4296081"/>
            <a:ext cx="2529627" cy="2354346"/>
          </a:xfrm>
          <a:prstGeom prst="rect">
            <a:avLst/>
          </a:prstGeom>
        </p:spPr>
      </p:pic>
      <p:pic>
        <p:nvPicPr>
          <p:cNvPr id="13" name="Picture 12">
            <a:extLst>
              <a:ext uri="{FF2B5EF4-FFF2-40B4-BE49-F238E27FC236}">
                <a16:creationId xmlns:a16="http://schemas.microsoft.com/office/drawing/2014/main" id="{B3A24A45-942A-4D6E-321E-0DAA2E66FCE3}"/>
              </a:ext>
            </a:extLst>
          </p:cNvPr>
          <p:cNvPicPr>
            <a:picLocks noChangeAspect="1"/>
          </p:cNvPicPr>
          <p:nvPr/>
        </p:nvPicPr>
        <p:blipFill>
          <a:blip r:embed="rId2"/>
          <a:srcRect t="54115" r="74034"/>
          <a:stretch/>
        </p:blipFill>
        <p:spPr>
          <a:xfrm>
            <a:off x="9129842" y="366434"/>
            <a:ext cx="2098873" cy="3899841"/>
          </a:xfrm>
          <a:prstGeom prst="rect">
            <a:avLst/>
          </a:prstGeom>
        </p:spPr>
      </p:pic>
      <p:pic>
        <p:nvPicPr>
          <p:cNvPr id="15" name="Picture 14">
            <a:extLst>
              <a:ext uri="{FF2B5EF4-FFF2-40B4-BE49-F238E27FC236}">
                <a16:creationId xmlns:a16="http://schemas.microsoft.com/office/drawing/2014/main" id="{A54491AB-C968-4F73-17B6-010D60B5E1B9}"/>
              </a:ext>
            </a:extLst>
          </p:cNvPr>
          <p:cNvPicPr>
            <a:picLocks noChangeAspect="1"/>
          </p:cNvPicPr>
          <p:nvPr/>
        </p:nvPicPr>
        <p:blipFill>
          <a:blip r:embed="rId3"/>
          <a:srcRect t="1905" r="73655" b="47530"/>
          <a:stretch/>
        </p:blipFill>
        <p:spPr>
          <a:xfrm>
            <a:off x="5266710" y="857762"/>
            <a:ext cx="1658579" cy="3467770"/>
          </a:xfrm>
          <a:prstGeom prst="rect">
            <a:avLst/>
          </a:prstGeom>
        </p:spPr>
      </p:pic>
      <p:pic>
        <p:nvPicPr>
          <p:cNvPr id="16" name="Picture 15">
            <a:extLst>
              <a:ext uri="{FF2B5EF4-FFF2-40B4-BE49-F238E27FC236}">
                <a16:creationId xmlns:a16="http://schemas.microsoft.com/office/drawing/2014/main" id="{4232BE39-E019-83F3-4E19-0822484676B3}"/>
              </a:ext>
            </a:extLst>
          </p:cNvPr>
          <p:cNvPicPr>
            <a:picLocks noChangeAspect="1"/>
          </p:cNvPicPr>
          <p:nvPr/>
        </p:nvPicPr>
        <p:blipFill>
          <a:blip r:embed="rId3"/>
          <a:srcRect t="51893" r="73655"/>
          <a:stretch/>
        </p:blipFill>
        <p:spPr>
          <a:xfrm>
            <a:off x="6911242" y="1400156"/>
            <a:ext cx="2260860" cy="4497273"/>
          </a:xfrm>
          <a:prstGeom prst="rect">
            <a:avLst/>
          </a:prstGeom>
        </p:spPr>
      </p:pic>
    </p:spTree>
    <p:extLst>
      <p:ext uri="{BB962C8B-B14F-4D97-AF65-F5344CB8AC3E}">
        <p14:creationId xmlns:p14="http://schemas.microsoft.com/office/powerpoint/2010/main" val="3013755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D90D2-23BA-98DE-34DC-DCEF0BE804DF}"/>
              </a:ext>
            </a:extLst>
          </p:cNvPr>
          <p:cNvSpPr>
            <a:spLocks noGrp="1"/>
          </p:cNvSpPr>
          <p:nvPr>
            <p:ph type="title"/>
          </p:nvPr>
        </p:nvSpPr>
        <p:spPr>
          <a:xfrm>
            <a:off x="1066800" y="642594"/>
            <a:ext cx="10058400" cy="759486"/>
          </a:xfrm>
        </p:spPr>
        <p:txBody>
          <a:bodyPr/>
          <a:lstStyle/>
          <a:p>
            <a:r>
              <a:rPr lang="en-US" dirty="0"/>
              <a:t>contact</a:t>
            </a:r>
          </a:p>
        </p:txBody>
      </p:sp>
      <p:sp>
        <p:nvSpPr>
          <p:cNvPr id="5" name="Freeform 15">
            <a:extLst>
              <a:ext uri="{FF2B5EF4-FFF2-40B4-BE49-F238E27FC236}">
                <a16:creationId xmlns:a16="http://schemas.microsoft.com/office/drawing/2014/main" id="{88A335B9-D46F-88E6-8EDF-1F91CD1558CF}"/>
              </a:ext>
            </a:extLst>
          </p:cNvPr>
          <p:cNvSpPr/>
          <p:nvPr/>
        </p:nvSpPr>
        <p:spPr>
          <a:xfrm>
            <a:off x="1231154" y="2068287"/>
            <a:ext cx="266631" cy="449238"/>
          </a:xfrm>
          <a:custGeom>
            <a:avLst/>
            <a:gdLst/>
            <a:ahLst/>
            <a:cxnLst/>
            <a:rect l="l" t="t" r="r" b="b"/>
            <a:pathLst>
              <a:path w="378860" h="519876">
                <a:moveTo>
                  <a:pt x="0" y="0"/>
                </a:moveTo>
                <a:lnTo>
                  <a:pt x="378860" y="0"/>
                </a:lnTo>
                <a:lnTo>
                  <a:pt x="378860" y="519876"/>
                </a:lnTo>
                <a:lnTo>
                  <a:pt x="0" y="5198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16">
            <a:extLst>
              <a:ext uri="{FF2B5EF4-FFF2-40B4-BE49-F238E27FC236}">
                <a16:creationId xmlns:a16="http://schemas.microsoft.com/office/drawing/2014/main" id="{75069F67-A885-DB0D-A9FC-B5D216C44A90}"/>
              </a:ext>
            </a:extLst>
          </p:cNvPr>
          <p:cNvSpPr/>
          <p:nvPr/>
        </p:nvSpPr>
        <p:spPr>
          <a:xfrm>
            <a:off x="1221997" y="4714931"/>
            <a:ext cx="447249" cy="287865"/>
          </a:xfrm>
          <a:custGeom>
            <a:avLst/>
            <a:gdLst/>
            <a:ahLst/>
            <a:cxnLst/>
            <a:rect l="l" t="t" r="r" b="b"/>
            <a:pathLst>
              <a:path w="447249" h="287865">
                <a:moveTo>
                  <a:pt x="0" y="0"/>
                </a:moveTo>
                <a:lnTo>
                  <a:pt x="447248" y="0"/>
                </a:lnTo>
                <a:lnTo>
                  <a:pt x="447248" y="287866"/>
                </a:lnTo>
                <a:lnTo>
                  <a:pt x="0" y="28786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17">
            <a:extLst>
              <a:ext uri="{FF2B5EF4-FFF2-40B4-BE49-F238E27FC236}">
                <a16:creationId xmlns:a16="http://schemas.microsoft.com/office/drawing/2014/main" id="{92041CD9-3D0F-AE52-4CDD-ED87672086B7}"/>
              </a:ext>
            </a:extLst>
          </p:cNvPr>
          <p:cNvSpPr/>
          <p:nvPr/>
        </p:nvSpPr>
        <p:spPr>
          <a:xfrm>
            <a:off x="1231154" y="3249015"/>
            <a:ext cx="438092" cy="350471"/>
          </a:xfrm>
          <a:custGeom>
            <a:avLst/>
            <a:gdLst/>
            <a:ahLst/>
            <a:cxnLst/>
            <a:rect l="l" t="t" r="r" b="b"/>
            <a:pathLst>
              <a:path w="609551" h="609551">
                <a:moveTo>
                  <a:pt x="0" y="0"/>
                </a:moveTo>
                <a:lnTo>
                  <a:pt x="609550" y="0"/>
                </a:lnTo>
                <a:lnTo>
                  <a:pt x="609550" y="609551"/>
                </a:lnTo>
                <a:lnTo>
                  <a:pt x="0" y="60955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22">
            <a:extLst>
              <a:ext uri="{FF2B5EF4-FFF2-40B4-BE49-F238E27FC236}">
                <a16:creationId xmlns:a16="http://schemas.microsoft.com/office/drawing/2014/main" id="{559A26D3-BA29-2088-A0BC-5915F53B1E5F}"/>
              </a:ext>
            </a:extLst>
          </p:cNvPr>
          <p:cNvSpPr txBox="1"/>
          <p:nvPr/>
        </p:nvSpPr>
        <p:spPr>
          <a:xfrm>
            <a:off x="2157459" y="4130652"/>
            <a:ext cx="5396508" cy="1456424"/>
          </a:xfrm>
          <a:prstGeom prst="rect">
            <a:avLst/>
          </a:prstGeom>
        </p:spPr>
        <p:txBody>
          <a:bodyPr lIns="0" tIns="0" rIns="0" bIns="0" rtlCol="0" anchor="t">
            <a:spAutoFit/>
          </a:bodyPr>
          <a:lstStyle/>
          <a:p>
            <a:pPr marL="0" lvl="0" indent="0" algn="l">
              <a:lnSpc>
                <a:spcPts val="4934"/>
              </a:lnSpc>
              <a:spcBef>
                <a:spcPct val="0"/>
              </a:spcBef>
            </a:pPr>
            <a:r>
              <a:rPr lang="en-US" sz="1900" dirty="0">
                <a:solidFill>
                  <a:schemeClr val="accent1">
                    <a:lumMod val="75000"/>
                  </a:schemeClr>
                </a:solidFill>
                <a:latin typeface="Barlow SemiCondensed"/>
                <a:ea typeface="Barlow SemiCondensed"/>
                <a:cs typeface="Barlow SemiCondensed"/>
                <a:sym typeface="Barlow SemiCondensed"/>
                <a:hlinkClick r:id="rId8">
                  <a:extLst>
                    <a:ext uri="{A12FA001-AC4F-418D-AE19-62706E023703}">
                      <ahyp:hlinkClr xmlns:ahyp="http://schemas.microsoft.com/office/drawing/2018/hyperlinkcolor" val="tx"/>
                    </a:ext>
                  </a:extLst>
                </a:hlinkClick>
              </a:rPr>
              <a:t>parvinsultanaac@gmail.com</a:t>
            </a:r>
            <a:endParaRPr lang="en-US" sz="1900" dirty="0">
              <a:solidFill>
                <a:schemeClr val="accent1">
                  <a:lumMod val="75000"/>
                </a:schemeClr>
              </a:solidFill>
              <a:latin typeface="Barlow SemiCondensed"/>
              <a:ea typeface="Barlow SemiCondensed"/>
              <a:cs typeface="Barlow SemiCondensed"/>
              <a:sym typeface="Barlow SemiCondensed"/>
            </a:endParaRPr>
          </a:p>
          <a:p>
            <a:pPr marL="0" lvl="0" indent="0" algn="l">
              <a:spcBef>
                <a:spcPct val="0"/>
              </a:spcBef>
            </a:pPr>
            <a:r>
              <a:rPr lang="en-US" sz="1900" dirty="0">
                <a:solidFill>
                  <a:schemeClr val="accent1">
                    <a:lumMod val="75000"/>
                  </a:schemeClr>
                </a:solidFill>
                <a:latin typeface="Barlow SemiCondensed"/>
                <a:ea typeface="Barlow SemiCondensed"/>
                <a:cs typeface="Barlow SemiCondensed"/>
                <a:sym typeface="Barlow SemiCondensed"/>
              </a:rPr>
              <a:t>ummeanom@gmail.com</a:t>
            </a:r>
          </a:p>
          <a:p>
            <a:pPr marL="0" lvl="0" indent="0" algn="l">
              <a:lnSpc>
                <a:spcPts val="4934"/>
              </a:lnSpc>
              <a:spcBef>
                <a:spcPct val="0"/>
              </a:spcBef>
            </a:pPr>
            <a:endParaRPr lang="en-US" sz="1900" dirty="0">
              <a:solidFill>
                <a:schemeClr val="accent1">
                  <a:lumMod val="75000"/>
                </a:schemeClr>
              </a:solidFill>
              <a:latin typeface="Barlow SemiCondensed"/>
              <a:ea typeface="Barlow SemiCondensed"/>
              <a:cs typeface="Barlow SemiCondensed"/>
              <a:sym typeface="Barlow SemiCondensed"/>
            </a:endParaRPr>
          </a:p>
        </p:txBody>
      </p:sp>
      <p:sp>
        <p:nvSpPr>
          <p:cNvPr id="9" name="TextBox 23">
            <a:extLst>
              <a:ext uri="{FF2B5EF4-FFF2-40B4-BE49-F238E27FC236}">
                <a16:creationId xmlns:a16="http://schemas.microsoft.com/office/drawing/2014/main" id="{018CEC42-D152-32DA-5978-6C778590A678}"/>
              </a:ext>
            </a:extLst>
          </p:cNvPr>
          <p:cNvSpPr txBox="1"/>
          <p:nvPr/>
        </p:nvSpPr>
        <p:spPr>
          <a:xfrm>
            <a:off x="1885828" y="1528609"/>
            <a:ext cx="4323383" cy="984885"/>
          </a:xfrm>
          <a:prstGeom prst="rect">
            <a:avLst/>
          </a:prstGeom>
        </p:spPr>
        <p:txBody>
          <a:bodyPr wrap="square" lIns="0" tIns="0" rIns="0" bIns="0" rtlCol="0" anchor="t">
            <a:spAutoFit/>
          </a:bodyPr>
          <a:lstStyle/>
          <a:p>
            <a:pPr marL="0" lvl="0" indent="0" algn="l">
              <a:spcBef>
                <a:spcPct val="0"/>
              </a:spcBef>
            </a:pPr>
            <a:r>
              <a:rPr lang="en-US" sz="2400" dirty="0">
                <a:solidFill>
                  <a:srgbClr val="2197BD"/>
                </a:solidFill>
                <a:latin typeface="Barlow SemiCondensed"/>
                <a:ea typeface="Barlow SemiCondensed"/>
                <a:cs typeface="Barlow SemiCondensed"/>
                <a:sym typeface="Barlow SemiCondensed"/>
              </a:rPr>
              <a:t>01715661666</a:t>
            </a:r>
          </a:p>
          <a:p>
            <a:pPr marL="0" lvl="0" indent="0" algn="l">
              <a:spcBef>
                <a:spcPct val="0"/>
              </a:spcBef>
            </a:pPr>
            <a:r>
              <a:rPr lang="en-US" sz="2000" b="0" i="0" dirty="0">
                <a:solidFill>
                  <a:schemeClr val="accent1">
                    <a:lumMod val="75000"/>
                  </a:schemeClr>
                </a:solidFill>
                <a:effectLst/>
                <a:latin typeface="Arial" panose="020B0604020202020204" pitchFamily="34" charset="0"/>
              </a:rPr>
              <a:t>01722-256692</a:t>
            </a:r>
          </a:p>
          <a:p>
            <a:pPr marL="0" lvl="0" indent="0" algn="l">
              <a:spcBef>
                <a:spcPct val="0"/>
              </a:spcBef>
            </a:pPr>
            <a:r>
              <a:rPr lang="en-US" sz="2000" dirty="0">
                <a:solidFill>
                  <a:schemeClr val="accent1">
                    <a:lumMod val="75000"/>
                  </a:schemeClr>
                </a:solidFill>
                <a:latin typeface="Barlow SemiCondensed"/>
                <a:ea typeface="Barlow SemiCondensed"/>
                <a:cs typeface="Barlow SemiCondensed"/>
                <a:sym typeface="Barlow SemiCondensed"/>
              </a:rPr>
              <a:t>0 1718-319119</a:t>
            </a:r>
          </a:p>
        </p:txBody>
      </p:sp>
      <p:sp>
        <p:nvSpPr>
          <p:cNvPr id="4" name="TextBox 3">
            <a:extLst>
              <a:ext uri="{FF2B5EF4-FFF2-40B4-BE49-F238E27FC236}">
                <a16:creationId xmlns:a16="http://schemas.microsoft.com/office/drawing/2014/main" id="{F0C7550F-09AB-25E7-7040-58DD2A8466BB}"/>
              </a:ext>
            </a:extLst>
          </p:cNvPr>
          <p:cNvSpPr txBox="1"/>
          <p:nvPr/>
        </p:nvSpPr>
        <p:spPr>
          <a:xfrm>
            <a:off x="2086126" y="5083526"/>
            <a:ext cx="3600571" cy="369332"/>
          </a:xfrm>
          <a:prstGeom prst="rect">
            <a:avLst/>
          </a:prstGeom>
          <a:noFill/>
        </p:spPr>
        <p:txBody>
          <a:bodyPr wrap="square">
            <a:spAutoFit/>
          </a:bodyPr>
          <a:lstStyle/>
          <a:p>
            <a:r>
              <a:rPr lang="en-US" dirty="0">
                <a:solidFill>
                  <a:schemeClr val="accent5">
                    <a:lumMod val="75000"/>
                  </a:schemeClr>
                </a:solidFill>
              </a:rPr>
              <a:t>mredulkabiraj420@gmail.com</a:t>
            </a:r>
          </a:p>
        </p:txBody>
      </p:sp>
      <p:sp>
        <p:nvSpPr>
          <p:cNvPr id="11" name="TextBox 10">
            <a:extLst>
              <a:ext uri="{FF2B5EF4-FFF2-40B4-BE49-F238E27FC236}">
                <a16:creationId xmlns:a16="http://schemas.microsoft.com/office/drawing/2014/main" id="{C76537B8-3519-210A-7013-262E6376AB99}"/>
              </a:ext>
            </a:extLst>
          </p:cNvPr>
          <p:cNvSpPr txBox="1"/>
          <p:nvPr/>
        </p:nvSpPr>
        <p:spPr>
          <a:xfrm>
            <a:off x="1885827" y="3007884"/>
            <a:ext cx="7676184" cy="923330"/>
          </a:xfrm>
          <a:prstGeom prst="rect">
            <a:avLst/>
          </a:prstGeom>
          <a:noFill/>
        </p:spPr>
        <p:txBody>
          <a:bodyPr wrap="square">
            <a:spAutoFit/>
          </a:bodyPr>
          <a:lstStyle/>
          <a:p>
            <a:r>
              <a:rPr lang="en-US" dirty="0">
                <a:solidFill>
                  <a:schemeClr val="accent1">
                    <a:lumMod val="75000"/>
                  </a:schemeClr>
                </a:solidFill>
                <a:hlinkClick r:id="rId9">
                  <a:extLst>
                    <a:ext uri="{A12FA001-AC4F-418D-AE19-62706E023703}">
                      <ahyp:hlinkClr xmlns:ahyp="http://schemas.microsoft.com/office/drawing/2018/hyperlinkcolor" val="tx"/>
                    </a:ext>
                  </a:extLst>
                </a:hlinkClick>
              </a:rPr>
              <a:t>https://www.linkedin.com/in/faria-sultana-ananya-8493b1349/</a:t>
            </a:r>
            <a:endParaRPr lang="en-US" dirty="0">
              <a:solidFill>
                <a:schemeClr val="accent1">
                  <a:lumMod val="75000"/>
                </a:schemeClr>
              </a:solidFill>
            </a:endParaRPr>
          </a:p>
          <a:p>
            <a:r>
              <a:rPr lang="en-US" dirty="0">
                <a:solidFill>
                  <a:schemeClr val="accent1">
                    <a:lumMod val="75000"/>
                  </a:schemeClr>
                </a:solidFill>
                <a:hlinkClick r:id="rId10">
                  <a:extLst>
                    <a:ext uri="{A12FA001-AC4F-418D-AE19-62706E023703}">
                      <ahyp:hlinkClr xmlns:ahyp="http://schemas.microsoft.com/office/drawing/2018/hyperlinkcolor" val="tx"/>
                    </a:ext>
                  </a:extLst>
                </a:hlinkClick>
              </a:rPr>
              <a:t>https://www.linkedin.com/in/umme-anom-462539309/</a:t>
            </a:r>
            <a:endParaRPr lang="en-US" dirty="0">
              <a:solidFill>
                <a:schemeClr val="accent1">
                  <a:lumMod val="75000"/>
                </a:schemeClr>
              </a:solidFill>
            </a:endParaRPr>
          </a:p>
          <a:p>
            <a:r>
              <a:rPr lang="en-US" dirty="0">
                <a:solidFill>
                  <a:schemeClr val="accent1">
                    <a:lumMod val="75000"/>
                  </a:schemeClr>
                </a:solidFill>
              </a:rPr>
              <a:t>www.linkedin.com/in/</a:t>
            </a:r>
          </a:p>
        </p:txBody>
      </p:sp>
    </p:spTree>
    <p:extLst>
      <p:ext uri="{BB962C8B-B14F-4D97-AF65-F5344CB8AC3E}">
        <p14:creationId xmlns:p14="http://schemas.microsoft.com/office/powerpoint/2010/main" val="31435124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2.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3.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2F3B215-496E-4790-A364-7C1C46DEC77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E2713E1-6312-427E-BFCB-C5A5DA301373}">
  <ds:schemaRefs>
    <ds:schemaRef ds:uri="http://schemas.microsoft.com/sharepoint/v3/contenttype/forms"/>
  </ds:schemaRefs>
</ds:datastoreItem>
</file>

<file path=customXml/itemProps3.xml><?xml version="1.0" encoding="utf-8"?>
<ds:datastoreItem xmlns:ds="http://schemas.openxmlformats.org/officeDocument/2006/customXml" ds:itemID="{50DB95DD-0319-4EE5-8C5C-9CEDF75E02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{4BA3EB92-D647-452C-96D4-11540E4F12FB}tf78829772_win32</Template>
  <TotalTime>212</TotalTime>
  <Words>201</Words>
  <Application>Microsoft Office PowerPoint</Application>
  <PresentationFormat>Widescreen</PresentationFormat>
  <Paragraphs>43</Paragraphs>
  <Slides>9</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Barlow SemiCondensed</vt:lpstr>
      <vt:lpstr>Barlow SemiCondensed Bold</vt:lpstr>
      <vt:lpstr>Garamond</vt:lpstr>
      <vt:lpstr>Sagona Book</vt:lpstr>
      <vt:lpstr>Sagona ExtraLight</vt:lpstr>
      <vt:lpstr>ui-sans-serif</vt:lpstr>
      <vt:lpstr>SavonVTI</vt:lpstr>
      <vt:lpstr>Coal mine safety monitoring and alert system</vt:lpstr>
      <vt:lpstr>PowerPoint Presentation</vt:lpstr>
      <vt:lpstr>summary</vt:lpstr>
      <vt:lpstr>Circuit Diagram</vt:lpstr>
      <vt:lpstr>APPLICATION </vt:lpstr>
      <vt:lpstr>Gas Level, Temperatura :</vt:lpstr>
      <vt:lpstr>Water Level:</vt:lpstr>
      <vt:lpstr>Cost:</vt:lpstr>
      <vt:lpstr>contact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parvinsultanaac@gmail.com</dc:creator>
  <cp:lastModifiedBy>parvinsultanaac@gmail.com</cp:lastModifiedBy>
  <cp:revision>2</cp:revision>
  <dcterms:created xsi:type="dcterms:W3CDTF">2025-02-21T17:40:16Z</dcterms:created>
  <dcterms:modified xsi:type="dcterms:W3CDTF">2025-02-22T06:21:49Z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